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631" autoAdjust="0"/>
  </p:normalViewPr>
  <p:slideViewPr>
    <p:cSldViewPr>
      <p:cViewPr varScale="1">
        <p:scale>
          <a:sx n="105" d="100"/>
          <a:sy n="10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4.1.2b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4.1.2b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4.1.2b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\Desktop\4.1.2b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title>
      <c:tx>
        <c:rich>
          <a:bodyPr/>
          <a:lstStyle/>
          <a:p>
            <a:pPr>
              <a:defRPr lang="en-AU"/>
            </a:pPr>
            <a:r>
              <a:rPr lang="sr-Cyrl-CS"/>
              <a:t>Путања транслаторног</a:t>
            </a:r>
            <a:r>
              <a:rPr lang="sr-Cyrl-CS" baseline="0"/>
              <a:t> кретања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1020794010975879"/>
          <c:y val="0.27211085297278176"/>
          <c:w val="0.86157401811865186"/>
          <c:h val="0.57551664759177446"/>
        </c:manualLayout>
      </c:layout>
      <c:scatterChart>
        <c:scatterStyle val="lineMarker"/>
        <c:ser>
          <c:idx val="0"/>
          <c:order val="0"/>
          <c:tx>
            <c:strRef>
              <c:f>Sheet1!$D$2</c:f>
              <c:strCache>
                <c:ptCount val="1"/>
                <c:pt idx="0">
                  <c:v>y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Sheet1!$C$3:$C$12</c:f>
              <c:numCache>
                <c:formatCode>General</c:formatCode>
                <c:ptCount val="10"/>
                <c:pt idx="0">
                  <c:v>1</c:v>
                </c:pt>
                <c:pt idx="1">
                  <c:v>1.6388441780956706</c:v>
                </c:pt>
                <c:pt idx="2">
                  <c:v>2.2632161579820687</c:v>
                </c:pt>
                <c:pt idx="3">
                  <c:v>2.8917230516425212</c:v>
                </c:pt>
                <c:pt idx="4">
                  <c:v>3.5284997728511605</c:v>
                </c:pt>
                <c:pt idx="5">
                  <c:v>4.1508042958504845</c:v>
                </c:pt>
                <c:pt idx="6">
                  <c:v>4.7689739050757485</c:v>
                </c:pt>
                <c:pt idx="7">
                  <c:v>5.3809411436398893</c:v>
                </c:pt>
                <c:pt idx="8">
                  <c:v>6.0197853217355455</c:v>
                </c:pt>
                <c:pt idx="9">
                  <c:v>6.6214152758644715</c:v>
                </c:pt>
              </c:numCache>
            </c:numRef>
          </c:xVal>
          <c:yVal>
            <c:numRef>
              <c:f>Sheet1!$D$3:$D$12</c:f>
              <c:numCache>
                <c:formatCode>General</c:formatCode>
                <c:ptCount val="10"/>
                <c:pt idx="0">
                  <c:v>1</c:v>
                </c:pt>
                <c:pt idx="1">
                  <c:v>1.2323922462417101</c:v>
                </c:pt>
                <c:pt idx="2">
                  <c:v>1.4595199432158068</c:v>
                </c:pt>
                <c:pt idx="3">
                  <c:v>1.688151797123508</c:v>
                </c:pt>
                <c:pt idx="4">
                  <c:v>1.9197919648984161</c:v>
                </c:pt>
                <c:pt idx="5">
                  <c:v>2.146167583405711</c:v>
                </c:pt>
                <c:pt idx="6">
                  <c:v>2.3710390449794039</c:v>
                </c:pt>
                <c:pt idx="7">
                  <c:v>2.5936542711526989</c:v>
                </c:pt>
                <c:pt idx="8">
                  <c:v>2.8260465173943987</c:v>
                </c:pt>
                <c:pt idx="9">
                  <c:v>3.0449013512336802</c:v>
                </c:pt>
              </c:numCache>
            </c:numRef>
          </c:yVal>
        </c:ser>
        <c:axId val="86905984"/>
        <c:axId val="112252800"/>
      </c:scatterChart>
      <c:valAx>
        <c:axId val="86905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112252800"/>
        <c:crosses val="autoZero"/>
        <c:crossBetween val="midCat"/>
      </c:valAx>
      <c:valAx>
        <c:axId val="1122528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86905984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plotArea>
      <c:layout>
        <c:manualLayout>
          <c:layoutTarget val="inner"/>
          <c:xMode val="edge"/>
          <c:yMode val="edge"/>
          <c:x val="7.0156260796451042E-2"/>
          <c:y val="0.14677035044242875"/>
          <c:w val="0.87221246147567477"/>
          <c:h val="0.73196136106427556"/>
        </c:manualLayout>
      </c:layout>
      <c:scatterChart>
        <c:scatterStyle val="smoothMarker"/>
        <c:ser>
          <c:idx val="0"/>
          <c:order val="0"/>
          <c:xVal>
            <c:numRef>
              <c:f>Sheet1!$C$13:$C$22</c:f>
              <c:numCache>
                <c:formatCode>General</c:formatCode>
                <c:ptCount val="10"/>
                <c:pt idx="0">
                  <c:v>7.2375174282027075</c:v>
                </c:pt>
                <c:pt idx="1">
                  <c:v>7.5928790818552967</c:v>
                </c:pt>
                <c:pt idx="2">
                  <c:v>7.5271644770871218</c:v>
                </c:pt>
                <c:pt idx="3">
                  <c:v>7.0568411496955443</c:v>
                </c:pt>
                <c:pt idx="4">
                  <c:v>6.3819057609211329</c:v>
                </c:pt>
                <c:pt idx="5">
                  <c:v>5.8215784493435825</c:v>
                </c:pt>
                <c:pt idx="6">
                  <c:v>5.5706747502960674</c:v>
                </c:pt>
                <c:pt idx="7">
                  <c:v>5.7510755347752278</c:v>
                </c:pt>
                <c:pt idx="8">
                  <c:v>6.2642254401686301</c:v>
                </c:pt>
                <c:pt idx="9">
                  <c:v>6.9087925393028113</c:v>
                </c:pt>
              </c:numCache>
            </c:numRef>
          </c:xVal>
          <c:yVal>
            <c:numRef>
              <c:f>Sheet1!$D$13:$D$22</c:f>
              <c:numCache>
                <c:formatCode>General</c:formatCode>
                <c:ptCount val="10"/>
                <c:pt idx="0">
                  <c:v>3.2690207343405784</c:v>
                </c:pt>
                <c:pt idx="1">
                  <c:v>3.8225719380365795</c:v>
                </c:pt>
                <c:pt idx="2">
                  <c:v>4.4903462941780594</c:v>
                </c:pt>
                <c:pt idx="3">
                  <c:v>4.9720040644997869</c:v>
                </c:pt>
                <c:pt idx="4">
                  <c:v>5.0531844868929605</c:v>
                </c:pt>
                <c:pt idx="5">
                  <c:v>4.7170820264731148</c:v>
                </c:pt>
                <c:pt idx="6">
                  <c:v>4.0995037773384215</c:v>
                </c:pt>
                <c:pt idx="7">
                  <c:v>3.4737905866837071</c:v>
                </c:pt>
                <c:pt idx="8">
                  <c:v>3.0873259251753851</c:v>
                </c:pt>
                <c:pt idx="9">
                  <c:v>3.0938385831392963</c:v>
                </c:pt>
              </c:numCache>
            </c:numRef>
          </c:yVal>
          <c:smooth val="1"/>
        </c:ser>
        <c:axId val="88770432"/>
        <c:axId val="89422848"/>
      </c:scatterChart>
      <c:valAx>
        <c:axId val="88770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89422848"/>
        <c:crosses val="autoZero"/>
        <c:crossBetween val="midCat"/>
      </c:valAx>
      <c:valAx>
        <c:axId val="894228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88770432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plotArea>
      <c:layout/>
      <c:scatterChart>
        <c:scatterStyle val="smoothMarker"/>
        <c:ser>
          <c:idx val="0"/>
          <c:order val="0"/>
          <c:xVal>
            <c:numRef>
              <c:f>Sheet1!$C$23:$C$32</c:f>
              <c:numCache>
                <c:formatCode>General</c:formatCode>
                <c:ptCount val="10"/>
                <c:pt idx="0">
                  <c:v>7.4113492923586524</c:v>
                </c:pt>
                <c:pt idx="1">
                  <c:v>7.9223162676910963</c:v>
                </c:pt>
                <c:pt idx="2">
                  <c:v>8.0703995107819768</c:v>
                </c:pt>
                <c:pt idx="3">
                  <c:v>7.8092322150335534</c:v>
                </c:pt>
                <c:pt idx="4">
                  <c:v>7.2122563665872335</c:v>
                </c:pt>
                <c:pt idx="5">
                  <c:v>6.5581190353613179</c:v>
                </c:pt>
                <c:pt idx="6">
                  <c:v>6.0931416954229833</c:v>
                </c:pt>
                <c:pt idx="7">
                  <c:v>6.0251374642079814</c:v>
                </c:pt>
                <c:pt idx="8">
                  <c:v>6.3788475330590186</c:v>
                </c:pt>
                <c:pt idx="9">
                  <c:v>6.9858593766623827</c:v>
                </c:pt>
              </c:numCache>
            </c:numRef>
          </c:xVal>
          <c:yVal>
            <c:numRef>
              <c:f>Sheet1!$D$23:$D$32</c:f>
              <c:numCache>
                <c:formatCode>General</c:formatCode>
                <c:ptCount val="10"/>
                <c:pt idx="0">
                  <c:v>3.4975041253372847</c:v>
                </c:pt>
                <c:pt idx="1">
                  <c:v>3.1009401454808683</c:v>
                </c:pt>
                <c:pt idx="2">
                  <c:v>2.4713199479683552</c:v>
                </c:pt>
                <c:pt idx="3">
                  <c:v>1.8868135890367712</c:v>
                </c:pt>
                <c:pt idx="4">
                  <c:v>1.566249092606125</c:v>
                </c:pt>
                <c:pt idx="5">
                  <c:v>1.6692694396091017</c:v>
                </c:pt>
                <c:pt idx="6">
                  <c:v>2.1530432228424012</c:v>
                </c:pt>
                <c:pt idx="7">
                  <c:v>2.8227996446383101</c:v>
                </c:pt>
                <c:pt idx="8">
                  <c:v>3.3643155051571032</c:v>
                </c:pt>
                <c:pt idx="9">
                  <c:v>3.5812159010194549</c:v>
                </c:pt>
              </c:numCache>
            </c:numRef>
          </c:yVal>
          <c:smooth val="1"/>
        </c:ser>
        <c:axId val="112253952"/>
        <c:axId val="113318144"/>
      </c:scatterChart>
      <c:valAx>
        <c:axId val="112253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113318144"/>
        <c:crosses val="autoZero"/>
        <c:crossBetween val="midCat"/>
      </c:valAx>
      <c:valAx>
        <c:axId val="1133181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112253952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AU"/>
  <c:chart>
    <c:plotArea>
      <c:layout/>
      <c:scatterChart>
        <c:scatterStyle val="smoothMarker"/>
        <c:ser>
          <c:idx val="0"/>
          <c:order val="0"/>
          <c:xVal>
            <c:numRef>
              <c:f>Sheet1!$C$3:$C$32</c:f>
              <c:numCache>
                <c:formatCode>General</c:formatCode>
                <c:ptCount val="30"/>
                <c:pt idx="0">
                  <c:v>1</c:v>
                </c:pt>
                <c:pt idx="1">
                  <c:v>1.6388441780956706</c:v>
                </c:pt>
                <c:pt idx="2">
                  <c:v>2.2632161579820687</c:v>
                </c:pt>
                <c:pt idx="3">
                  <c:v>2.8917230516425212</c:v>
                </c:pt>
                <c:pt idx="4">
                  <c:v>3.5284997728511605</c:v>
                </c:pt>
                <c:pt idx="5">
                  <c:v>4.1508042958504845</c:v>
                </c:pt>
                <c:pt idx="6">
                  <c:v>4.7689739050757485</c:v>
                </c:pt>
                <c:pt idx="7">
                  <c:v>5.3809411436398893</c:v>
                </c:pt>
                <c:pt idx="8">
                  <c:v>6.0197853217355455</c:v>
                </c:pt>
                <c:pt idx="9">
                  <c:v>6.6214152758644715</c:v>
                </c:pt>
                <c:pt idx="10">
                  <c:v>7.2375174282027075</c:v>
                </c:pt>
                <c:pt idx="11">
                  <c:v>7.5928790818552967</c:v>
                </c:pt>
                <c:pt idx="12">
                  <c:v>7.5271644770871218</c:v>
                </c:pt>
                <c:pt idx="13">
                  <c:v>7.0568411496955443</c:v>
                </c:pt>
                <c:pt idx="14">
                  <c:v>6.3819057609211329</c:v>
                </c:pt>
                <c:pt idx="15">
                  <c:v>5.8215784493435825</c:v>
                </c:pt>
                <c:pt idx="16">
                  <c:v>5.5706747502960674</c:v>
                </c:pt>
                <c:pt idx="17">
                  <c:v>5.7510755347752278</c:v>
                </c:pt>
                <c:pt idx="18">
                  <c:v>6.2642254401686301</c:v>
                </c:pt>
                <c:pt idx="19">
                  <c:v>6.9087925393028113</c:v>
                </c:pt>
                <c:pt idx="20">
                  <c:v>7.4113492923586524</c:v>
                </c:pt>
                <c:pt idx="21">
                  <c:v>7.9223162676910963</c:v>
                </c:pt>
                <c:pt idx="22">
                  <c:v>8.0703995107819768</c:v>
                </c:pt>
                <c:pt idx="23">
                  <c:v>7.8092322150335534</c:v>
                </c:pt>
                <c:pt idx="24">
                  <c:v>7.2122563665872335</c:v>
                </c:pt>
                <c:pt idx="25">
                  <c:v>6.5581190353613179</c:v>
                </c:pt>
                <c:pt idx="26">
                  <c:v>6.0931416954229833</c:v>
                </c:pt>
                <c:pt idx="27">
                  <c:v>6.0251374642079814</c:v>
                </c:pt>
                <c:pt idx="28">
                  <c:v>6.3788475330590186</c:v>
                </c:pt>
                <c:pt idx="29">
                  <c:v>6.9858593766623827</c:v>
                </c:pt>
              </c:numCache>
            </c:numRef>
          </c:xVal>
          <c:yVal>
            <c:numRef>
              <c:f>Sheet1!$D$3:$D$32</c:f>
              <c:numCache>
                <c:formatCode>General</c:formatCode>
                <c:ptCount val="30"/>
                <c:pt idx="0">
                  <c:v>1</c:v>
                </c:pt>
                <c:pt idx="1">
                  <c:v>1.2323922462417101</c:v>
                </c:pt>
                <c:pt idx="2">
                  <c:v>1.4595199432158068</c:v>
                </c:pt>
                <c:pt idx="3">
                  <c:v>1.688151797123508</c:v>
                </c:pt>
                <c:pt idx="4">
                  <c:v>1.9197919648984161</c:v>
                </c:pt>
                <c:pt idx="5">
                  <c:v>2.146167583405711</c:v>
                </c:pt>
                <c:pt idx="6">
                  <c:v>2.3710390449794039</c:v>
                </c:pt>
                <c:pt idx="7">
                  <c:v>2.5936542711526989</c:v>
                </c:pt>
                <c:pt idx="8">
                  <c:v>2.8260465173943987</c:v>
                </c:pt>
                <c:pt idx="9">
                  <c:v>3.0449013512336802</c:v>
                </c:pt>
                <c:pt idx="10">
                  <c:v>3.2690207343405784</c:v>
                </c:pt>
                <c:pt idx="11">
                  <c:v>3.8225719380365795</c:v>
                </c:pt>
                <c:pt idx="12">
                  <c:v>4.4903462941780594</c:v>
                </c:pt>
                <c:pt idx="13">
                  <c:v>4.9720040644997869</c:v>
                </c:pt>
                <c:pt idx="14">
                  <c:v>5.0531844868929605</c:v>
                </c:pt>
                <c:pt idx="15">
                  <c:v>4.7170820264731148</c:v>
                </c:pt>
                <c:pt idx="16">
                  <c:v>4.0995037773384215</c:v>
                </c:pt>
                <c:pt idx="17">
                  <c:v>3.4737905866837071</c:v>
                </c:pt>
                <c:pt idx="18">
                  <c:v>3.0873259251753851</c:v>
                </c:pt>
                <c:pt idx="19">
                  <c:v>3.0938385831392963</c:v>
                </c:pt>
                <c:pt idx="20">
                  <c:v>3.4975041253372847</c:v>
                </c:pt>
                <c:pt idx="21">
                  <c:v>3.1009401454808683</c:v>
                </c:pt>
                <c:pt idx="22">
                  <c:v>2.4713199479683552</c:v>
                </c:pt>
                <c:pt idx="23">
                  <c:v>1.8868135890367712</c:v>
                </c:pt>
                <c:pt idx="24">
                  <c:v>1.566249092606125</c:v>
                </c:pt>
                <c:pt idx="25">
                  <c:v>1.6692694396091017</c:v>
                </c:pt>
                <c:pt idx="26">
                  <c:v>2.1530432228424012</c:v>
                </c:pt>
                <c:pt idx="27">
                  <c:v>2.8227996446383101</c:v>
                </c:pt>
                <c:pt idx="28">
                  <c:v>3.3643155051571032</c:v>
                </c:pt>
                <c:pt idx="29">
                  <c:v>3.5812159010194549</c:v>
                </c:pt>
              </c:numCache>
            </c:numRef>
          </c:yVal>
          <c:smooth val="1"/>
        </c:ser>
        <c:axId val="90042752"/>
        <c:axId val="112253568"/>
      </c:scatterChart>
      <c:valAx>
        <c:axId val="900427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2253568"/>
        <c:crosses val="autoZero"/>
        <c:crossBetween val="midCat"/>
      </c:valAx>
      <c:valAx>
        <c:axId val="112253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90042752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606218-8DF4-48F8-B775-D9D83207B63E}" type="datetimeFigureOut">
              <a:rPr lang="en-US" smtClean="0"/>
              <a:t>5/19/2010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D08FD93-971B-4278-9F43-5A166313870A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84" y="3071810"/>
            <a:ext cx="6172200" cy="1894362"/>
          </a:xfrm>
        </p:spPr>
        <p:txBody>
          <a:bodyPr/>
          <a:lstStyle/>
          <a:p>
            <a:r>
              <a:rPr lang="sr-Cyrl-CS" dirty="0" smtClean="0"/>
              <a:t>Вештачка интелигенција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Ивана Гавриловић 76/07</a:t>
            </a:r>
          </a:p>
          <a:p>
            <a:r>
              <a:rPr lang="sr-Cyrl-CS" dirty="0" smtClean="0"/>
              <a:t>Вељко Маринковић 263/07</a:t>
            </a:r>
          </a:p>
          <a:p>
            <a:r>
              <a:rPr lang="sr-Cyrl-CS" dirty="0" smtClean="0"/>
              <a:t>Горан Митић 293/08</a:t>
            </a:r>
          </a:p>
          <a:p>
            <a:r>
              <a:rPr lang="sr-Cyrl-CS" dirty="0" smtClean="0"/>
              <a:t>Александар Обрадовић 333/08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</a:t>
            </a:r>
            <a:r>
              <a:rPr lang="sr-Cyrl-CS" sz="2400" dirty="0" smtClean="0"/>
              <a:t>рхитектура: 2</a:t>
            </a:r>
            <a:r>
              <a:rPr lang="en-US" sz="2400" dirty="0" smtClean="0"/>
              <a:t> [3-3]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2</a:t>
            </a:r>
            <a:endParaRPr lang="en-AU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4714908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85720" y="5429264"/>
            <a:ext cx="7739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dirty="0" smtClean="0"/>
              <a:t>Грешку </a:t>
            </a:r>
            <a:r>
              <a:rPr lang="sr-Cyrl-CS" dirty="0"/>
              <a:t>од 0,17 смо добили након приближно 1,4·10</a:t>
            </a:r>
            <a:r>
              <a:rPr lang="sr-Cyrl-CS" baseline="30000" dirty="0"/>
              <a:t>6</a:t>
            </a:r>
            <a:r>
              <a:rPr lang="sr-Cyrl-CS" dirty="0"/>
              <a:t> итерација, </a:t>
            </a:r>
            <a:endParaRPr lang="sr-Cyrl-CS" dirty="0" smtClean="0"/>
          </a:p>
          <a:p>
            <a:r>
              <a:rPr lang="sr-Cyrl-CS" dirty="0" smtClean="0"/>
              <a:t>након </a:t>
            </a:r>
            <a:r>
              <a:rPr lang="sr-Cyrl-CS" dirty="0"/>
              <a:t>нумеричка вредност је почела да </a:t>
            </a:r>
            <a:r>
              <a:rPr lang="sr-Cyrl-CS" dirty="0" smtClean="0"/>
              <a:t>осцилује. Варирање грешке</a:t>
            </a:r>
          </a:p>
          <a:p>
            <a:r>
              <a:rPr lang="sr-Cyrl-CS" dirty="0" smtClean="0"/>
              <a:t> </a:t>
            </a:r>
            <a:r>
              <a:rPr lang="sr-Cyrl-CS" dirty="0"/>
              <a:t>није престало ни након додатних 2·10</a:t>
            </a:r>
            <a:r>
              <a:rPr lang="sr-Cyrl-CS" baseline="30000" dirty="0"/>
              <a:t>6</a:t>
            </a:r>
            <a:r>
              <a:rPr lang="sr-Cyrl-CS" dirty="0"/>
              <a:t>.</a:t>
            </a:r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</a:t>
            </a:r>
            <a:r>
              <a:rPr lang="sr-Cyrl-CS" sz="2400" dirty="0" smtClean="0"/>
              <a:t>рхитектура: 2</a:t>
            </a:r>
            <a:r>
              <a:rPr lang="en-US" sz="2400" dirty="0" smtClean="0"/>
              <a:t> [</a:t>
            </a:r>
            <a:r>
              <a:rPr lang="sr-Cyrl-CS" sz="2400" dirty="0" smtClean="0"/>
              <a:t>4</a:t>
            </a:r>
            <a:r>
              <a:rPr lang="en-US" sz="2400" dirty="0" smtClean="0"/>
              <a:t>-</a:t>
            </a:r>
            <a:r>
              <a:rPr lang="sr-Cyrl-CS" sz="2400" dirty="0" smtClean="0"/>
              <a:t>4</a:t>
            </a:r>
            <a:r>
              <a:rPr lang="en-US" sz="2400" dirty="0" smtClean="0"/>
              <a:t>]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2</a:t>
            </a:r>
            <a:endParaRPr lang="en-AU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71612"/>
            <a:ext cx="442915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7224" y="5000636"/>
            <a:ext cx="5429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Генерисане грешке:</a:t>
            </a:r>
          </a:p>
          <a:p>
            <a:r>
              <a:rPr lang="en-AU" dirty="0" smtClean="0"/>
              <a:t>1.017637911</a:t>
            </a:r>
            <a:endParaRPr lang="en-AU" dirty="0"/>
          </a:p>
          <a:p>
            <a:r>
              <a:rPr lang="en-AU" dirty="0"/>
              <a:t>0.353124575</a:t>
            </a:r>
          </a:p>
          <a:p>
            <a:endParaRPr lang="sr-Cyrl-CS" dirty="0" smtClean="0"/>
          </a:p>
          <a:p>
            <a:endParaRPr lang="sr-Cyrl-C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</a:t>
            </a:r>
            <a:r>
              <a:rPr lang="sr-Cyrl-CS" sz="2400" dirty="0" smtClean="0"/>
              <a:t>рхитектура: 2</a:t>
            </a:r>
            <a:r>
              <a:rPr lang="en-US" sz="2400" dirty="0" smtClean="0"/>
              <a:t> [</a:t>
            </a:r>
            <a:r>
              <a:rPr lang="sr-Cyrl-CS" sz="2400" dirty="0" smtClean="0"/>
              <a:t>5</a:t>
            </a:r>
            <a:r>
              <a:rPr lang="en-US" sz="2400" dirty="0" smtClean="0"/>
              <a:t>-</a:t>
            </a:r>
            <a:r>
              <a:rPr lang="sr-Cyrl-CS" sz="2400" dirty="0" smtClean="0"/>
              <a:t>5</a:t>
            </a:r>
            <a:r>
              <a:rPr lang="en-US" sz="2400" dirty="0" smtClean="0"/>
              <a:t>]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2</a:t>
            </a:r>
            <a:endParaRPr lang="en-AU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64363" y="1600200"/>
            <a:ext cx="6653274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</a:t>
            </a:r>
            <a:r>
              <a:rPr lang="sr-Cyrl-CS" sz="2400" dirty="0" smtClean="0"/>
              <a:t>рхитектура: 2</a:t>
            </a:r>
            <a:r>
              <a:rPr lang="en-US" sz="2400" dirty="0" smtClean="0"/>
              <a:t> [6-6]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2</a:t>
            </a:r>
            <a:endParaRPr lang="en-AU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9783" y="1600200"/>
            <a:ext cx="6622433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обучавајући скуп вектора свих предходно </a:t>
            </a:r>
            <a:r>
              <a:rPr lang="en-AU" sz="2400" dirty="0" smtClean="0"/>
              <a:t/>
            </a:r>
            <a:br>
              <a:rPr lang="en-AU" sz="2400" dirty="0" smtClean="0"/>
            </a:br>
            <a:r>
              <a:rPr lang="sr-Cyrl-CS" sz="2400" dirty="0" smtClean="0"/>
              <a:t>приказаних мрежа</a:t>
            </a:r>
            <a:endParaRPr lang="en-AU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Cyrl-C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2428862"/>
          <a:ext cx="3546276" cy="4071975"/>
        </p:xfrm>
        <a:graphic>
          <a:graphicData uri="http://schemas.openxmlformats.org/drawingml/2006/table">
            <a:tbl>
              <a:tblPr/>
              <a:tblGrid>
                <a:gridCol w="886569"/>
                <a:gridCol w="886569"/>
                <a:gridCol w="886569"/>
                <a:gridCol w="886569"/>
              </a:tblGrid>
              <a:tr h="1382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θ[˚]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6.594178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3.036114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2.223856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1.445447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17.6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5.357918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2.586153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3.472519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1.899923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399.1606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6.881185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3.117325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24.2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57.94127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7.197837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3.255828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39.6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322.5217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5.692323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3.520059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28.6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133.1935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7.484805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4.492721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35.2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247.0173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5.784653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4.758932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57.2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-228.53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6.500919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1.73233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-380.925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7.02828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3.638066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latin typeface="Calibri"/>
                          <a:ea typeface="Times New Roman"/>
                          <a:cs typeface="Times New Roman"/>
                        </a:rPr>
                        <a:t>46.2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latin typeface="Calibri"/>
                          <a:ea typeface="Times New Roman"/>
                          <a:cs typeface="Times New Roman"/>
                        </a:rPr>
                        <a:t>-38.9497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latin typeface="Calibri"/>
                          <a:ea typeface="Times New Roman"/>
                          <a:cs typeface="Times New Roman"/>
                        </a:rPr>
                        <a:t>7.387818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latin typeface="Calibri"/>
                          <a:ea typeface="Times New Roman"/>
                          <a:cs typeface="Times New Roman"/>
                        </a:rPr>
                        <a:t>3.529945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50.6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-115.589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8.049722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2.488761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0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61.6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-304.917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6.02321</a:t>
                      </a:r>
                      <a:endParaRPr lang="en-AU" sz="9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9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2.889087</a:t>
                      </a:r>
                      <a:endParaRPr lang="en-AU" sz="9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4816" marR="5481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Content Placeholder 8"/>
          <p:cNvGraphicFramePr>
            <a:graphicFrameLocks/>
          </p:cNvGraphicFramePr>
          <p:nvPr/>
        </p:nvGraphicFramePr>
        <p:xfrm>
          <a:off x="4500562" y="2428868"/>
          <a:ext cx="2105037" cy="1752600"/>
        </p:xfrm>
        <a:graphic>
          <a:graphicData uri="http://schemas.openxmlformats.org/drawingml/2006/table">
            <a:tbl>
              <a:tblPr/>
              <a:tblGrid>
                <a:gridCol w="701679"/>
                <a:gridCol w="701679"/>
                <a:gridCol w="701679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arhitektura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[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r>
                        <a:rPr lang="sr-Cyrl-C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-4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] </a:t>
                      </a:r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2[5</a:t>
                      </a:r>
                      <a:r>
                        <a:rPr lang="sr-Cyrl-C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-5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]2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2[</a:t>
                      </a:r>
                      <a:r>
                        <a:rPr lang="sr-Cyrl-C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6-</a:t>
                      </a:r>
                      <a:r>
                        <a:rPr lang="en-AU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6]2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Приказ свих слова за које је </a:t>
            </a:r>
            <a:r>
              <a:rPr lang="en-US" sz="2400" dirty="0" smtClean="0"/>
              <a:t>ART</a:t>
            </a:r>
            <a:r>
              <a:rPr lang="sr-Cyrl-CS" sz="2400" dirty="0" smtClean="0"/>
              <a:t>-1 вештачка неуронска мрежа обучена</a:t>
            </a:r>
            <a:endParaRPr lang="en-AU" sz="2400" dirty="0"/>
          </a:p>
        </p:txBody>
      </p:sp>
      <p:pic>
        <p:nvPicPr>
          <p:cNvPr id="4" name="Content Placeholder 3" descr="sve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41391" y="1600200"/>
            <a:ext cx="3099218" cy="487362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2357430"/>
          <a:ext cx="1857388" cy="2643209"/>
        </p:xfrm>
        <a:graphic>
          <a:graphicData uri="http://schemas.openxmlformats.org/drawingml/2006/table">
            <a:tbl>
              <a:tblPr/>
              <a:tblGrid>
                <a:gridCol w="928694"/>
                <a:gridCol w="928694"/>
              </a:tblGrid>
              <a:tr h="25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улази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излази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6.25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12.25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81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20.25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0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r>
                        <a:rPr lang="sr-Cyrl-C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.0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488" y="2357430"/>
          <a:ext cx="2571768" cy="3102574"/>
        </p:xfrm>
        <a:graphic>
          <a:graphicData uri="http://schemas.openxmlformats.org/drawingml/2006/table">
            <a:tbl>
              <a:tblPr/>
              <a:tblGrid>
                <a:gridCol w="1181624"/>
                <a:gridCol w="1390144"/>
              </a:tblGrid>
              <a:tr h="5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Скалиране улазне величине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Линеаризоване излазне величине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0.005025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0.500023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0.01005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0.015075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0.500113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0.020101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0.50018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0.025126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0.500263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0.030151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0.50036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0.035176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0.500473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0.040201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9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0.045226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0.500743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sz="quarter" idx="1"/>
          </p:nvPr>
        </p:nvGraphicFramePr>
        <p:xfrm>
          <a:off x="2643174" y="2214554"/>
          <a:ext cx="3388995" cy="2514600"/>
        </p:xfrm>
        <a:graphic>
          <a:graphicData uri="http://schemas.openxmlformats.org/drawingml/2006/table">
            <a:tbl>
              <a:tblPr/>
              <a:tblGrid>
                <a:gridCol w="859790"/>
                <a:gridCol w="1295400"/>
                <a:gridCol w="1233805"/>
              </a:tblGrid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r-Cyrl-C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архитектура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r-Cyrl-C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Генерисана грешка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бр. интерација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[1]</a:t>
                      </a:r>
                      <a:r>
                        <a:rPr lang="en-AU" sz="1100" baseline="-25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4.92·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 [3]</a:t>
                      </a:r>
                      <a:r>
                        <a:rPr lang="en-AU" sz="1100" baseline="-25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8.79·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 [5]</a:t>
                      </a:r>
                      <a:r>
                        <a:rPr lang="en-AU" sz="1100" baseline="-25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1.72·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latin typeface="Calibri"/>
                          <a:ea typeface="Times New Roman"/>
                          <a:cs typeface="Times New Roman"/>
                        </a:rPr>
                        <a:t>-6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 [8]</a:t>
                      </a:r>
                      <a:r>
                        <a:rPr lang="en-AU" sz="1100" baseline="-25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7.32·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latin typeface="Calibri"/>
                          <a:ea typeface="Times New Roman"/>
                          <a:cs typeface="Times New Roman"/>
                        </a:rPr>
                        <a:t>-6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 [1-1]</a:t>
                      </a:r>
                      <a:r>
                        <a:rPr lang="en-AU" sz="1100" baseline="-25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2.01·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latin typeface="Calibri"/>
                          <a:ea typeface="Times New Roman"/>
                          <a:cs typeface="Times New Roman"/>
                        </a:rPr>
                        <a:t>-6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 [3-2]</a:t>
                      </a:r>
                      <a:r>
                        <a:rPr lang="en-AU" sz="1100" baseline="-25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6.44·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 [5-2]</a:t>
                      </a:r>
                      <a:r>
                        <a:rPr lang="en-AU" sz="1100" baseline="-25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4.9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·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1 [8-4]</a:t>
                      </a:r>
                      <a:r>
                        <a:rPr lang="en-AU" sz="1100" baseline="-25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latin typeface="Calibri"/>
                          <a:ea typeface="Times New Roman"/>
                          <a:cs typeface="Times New Roman"/>
                        </a:rPr>
                        <a:t>4.69·</a:t>
                      </a:r>
                      <a:r>
                        <a:rPr lang="sr-Cyrl-CS" sz="1100"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[2-2-2]</a:t>
                      </a:r>
                      <a:r>
                        <a:rPr lang="en-AU" sz="1100" baseline="-25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1.52·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[4-3-2]</a:t>
                      </a:r>
                      <a:r>
                        <a:rPr lang="en-AU" sz="1100" baseline="-25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5.22·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[8-3-2]</a:t>
                      </a:r>
                      <a:r>
                        <a:rPr lang="en-AU" sz="1100" baseline="-25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8.76·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[8-4-3]</a:t>
                      </a:r>
                      <a:r>
                        <a:rPr lang="en-AU" sz="1100" baseline="-25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9.76·</a:t>
                      </a:r>
                      <a:r>
                        <a:rPr lang="sr-Cyrl-C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sr-Cyrl-CS" sz="11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00166" y="642918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Приказ генерисаних грешки</a:t>
            </a:r>
            <a:r>
              <a:rPr lang="en-US" dirty="0"/>
              <a:t> </a:t>
            </a:r>
            <a:r>
              <a:rPr lang="en-US" dirty="0" err="1"/>
              <a:t>тестираних</a:t>
            </a:r>
            <a:r>
              <a:rPr lang="en-US" dirty="0"/>
              <a:t> </a:t>
            </a:r>
            <a:r>
              <a:rPr lang="sr-Cyrl-CS" dirty="0"/>
              <a:t>мрежа и број интерација мрежа</a:t>
            </a:r>
            <a:endParaRPr lang="en-AU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57224" y="4786322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/>
              <a:t>Од тестираних архитектура најмању грешку има </a:t>
            </a:r>
            <a:r>
              <a:rPr lang="en-AU" dirty="0"/>
              <a:t>1 [8-4]</a:t>
            </a:r>
            <a:r>
              <a:rPr lang="en-AU" baseline="-25000" dirty="0"/>
              <a:t>2</a:t>
            </a:r>
            <a:r>
              <a:rPr lang="en-AU" dirty="0"/>
              <a:t>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САДРЖАЈ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sz="4000" dirty="0" smtClean="0"/>
              <a:t>Увод</a:t>
            </a:r>
          </a:p>
          <a:p>
            <a:r>
              <a:rPr lang="sr-Cyrl-CS" sz="4000" dirty="0" smtClean="0"/>
              <a:t>Задаци</a:t>
            </a:r>
          </a:p>
          <a:p>
            <a:pPr>
              <a:buNone/>
            </a:pPr>
            <a:r>
              <a:rPr lang="sr-Cyrl-CS" sz="4000" dirty="0" smtClean="0"/>
              <a:t>   задатак 1</a:t>
            </a:r>
          </a:p>
          <a:p>
            <a:pPr>
              <a:buNone/>
            </a:pPr>
            <a:r>
              <a:rPr lang="sr-Cyrl-CS" sz="4000" dirty="0" smtClean="0"/>
              <a:t>	</a:t>
            </a:r>
            <a:r>
              <a:rPr lang="sr-Cyrl-CS" sz="4000" dirty="0" smtClean="0"/>
              <a:t>задатак 2</a:t>
            </a:r>
          </a:p>
          <a:p>
            <a:r>
              <a:rPr lang="sr-Cyrl-CS" sz="4000" dirty="0" smtClean="0"/>
              <a:t>Закључак</a:t>
            </a:r>
            <a:endParaRPr lang="en-A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Путања транслаторног кретања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ω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∆t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θ[˚]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1.638803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1.232505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2.261067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1.458991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2.881265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1.684724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3.484923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1.904438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4.100986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2.128666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4.733587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2.358914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5.355851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2.5854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5.965712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2.807371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6.598313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3.037619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Транслаторно кретање робота</a:t>
            </a:r>
            <a:endParaRPr lang="en-AU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1000100" y="2000240"/>
          <a:ext cx="635798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Кретање по трајекторији кружног облика у позитивно математичком смеру</a:t>
            </a:r>
            <a:endParaRPr lang="en-AU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ω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∆t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θ[˚]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7.230914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3.267867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sr-Cyrl-C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57.81521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7.583636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3.82831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95.50438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7.519061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4.498406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133.3196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7.075313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4.968977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170.2525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6.433514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5.07923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207.4374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5.849707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4.77613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245.8829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5.578231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4.169724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283.9502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5.738934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3.522785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321.8915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6.256519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3.116821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360.589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6.918684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3.123629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398.7824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Кружно кретање робота у позитивном математичком смеру</a:t>
            </a:r>
            <a:endParaRPr lang="en-AU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71473" y="1675834"/>
          <a:ext cx="5857915" cy="4967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Кретање по трајекторији кружног облика у негативном математичком смеру</a:t>
            </a:r>
            <a:endParaRPr lang="en-AU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x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ω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∆t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θ[˚]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7.443464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3.545297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sr-Cyrl-CS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2.2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-38.1934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7.976009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3.126326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-75.2523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8.140101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2.502961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-114.202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7.862316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1.884918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-151.513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7.288026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1.573272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-188.698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6.622569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1.675077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-227.522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6.188748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2.148867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-265.967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6.141246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2.822595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0.307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-304.034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6.520492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3.384123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0.294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A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0.308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-341.093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7.157371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3.60226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0.303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0.306</a:t>
                      </a:r>
                      <a:endParaRPr lang="en-A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-379.287</a:t>
                      </a:r>
                      <a:endParaRPr lang="en-A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Кружно кретање робота у негативном математичком смеру</a:t>
            </a:r>
            <a:endParaRPr lang="en-AU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00034" y="2285992"/>
          <a:ext cx="678661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/>
              <a:t>Путања робота</a:t>
            </a:r>
            <a:endParaRPr lang="en-AU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91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54291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500034" y="2055685"/>
          <a:ext cx="7000924" cy="4373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2F2F2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303</TotalTime>
  <Words>610</Words>
  <Application>Microsoft Office PowerPoint</Application>
  <PresentationFormat>On-screen Show (4:3)</PresentationFormat>
  <Paragraphs>380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Вештачка интелигенција</vt:lpstr>
      <vt:lpstr>САДРЖАЈ</vt:lpstr>
      <vt:lpstr>Путања транслаторног кретања</vt:lpstr>
      <vt:lpstr>Транслаторно кретање робота</vt:lpstr>
      <vt:lpstr>Кретање по трајекторији кружног облика у позитивно математичком смеру</vt:lpstr>
      <vt:lpstr>Кружно кретање робота у позитивном математичком смеру</vt:lpstr>
      <vt:lpstr>Кретање по трајекторији кружног облика у негативном математичком смеру</vt:lpstr>
      <vt:lpstr>Кружно кретање робота у негативном математичком смеру</vt:lpstr>
      <vt:lpstr>Путања робота</vt:lpstr>
      <vt:lpstr>Aрхитектура: 2 [3-3]2 2</vt:lpstr>
      <vt:lpstr>Aрхитектура: 2 [4-4]2 2</vt:lpstr>
      <vt:lpstr>Aрхитектура: 2 [5-5]2 2</vt:lpstr>
      <vt:lpstr>Aрхитектура: 2 [6-6]2 2</vt:lpstr>
      <vt:lpstr>обучавајући скуп вектора свих предходно  приказаних мрежа</vt:lpstr>
      <vt:lpstr>Приказ свих слова за које је ART-1 вештачка неуронска мрежа обучена</vt:lpstr>
      <vt:lpstr>Slide 16</vt:lpstr>
      <vt:lpstr>Slide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Вештачка интелигенција</dc:title>
  <dc:creator>Mitic Goran</dc:creator>
  <cp:lastModifiedBy>Mitic Goran</cp:lastModifiedBy>
  <cp:revision>33</cp:revision>
  <dcterms:created xsi:type="dcterms:W3CDTF">2010-05-19T06:33:09Z</dcterms:created>
  <dcterms:modified xsi:type="dcterms:W3CDTF">2010-05-19T11:36:38Z</dcterms:modified>
</cp:coreProperties>
</file>